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8" r:id="rId4"/>
    <p:sldId id="260" r:id="rId5"/>
    <p:sldId id="257" r:id="rId6"/>
    <p:sldId id="263" r:id="rId7"/>
    <p:sldId id="264" r:id="rId8"/>
    <p:sldId id="265" r:id="rId9"/>
    <p:sldId id="266" r:id="rId10"/>
    <p:sldId id="261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62" r:id="rId2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4659"/>
  </p:normalViewPr>
  <p:slideViewPr>
    <p:cSldViewPr snapToGrid="0">
      <p:cViewPr varScale="1">
        <p:scale>
          <a:sx n="109" d="100"/>
          <a:sy n="109" d="100"/>
        </p:scale>
        <p:origin x="4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8147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622538-8A89-E288-CAC0-979ECFFC48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48070" y="967409"/>
            <a:ext cx="7885043" cy="723279"/>
          </a:xfrm>
        </p:spPr>
        <p:txBody>
          <a:bodyPr/>
          <a:lstStyle/>
          <a:p>
            <a:r>
              <a:rPr lang="es-MX" dirty="0"/>
              <a:t>TÍTULO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A458C8-83DB-A311-ACEC-6BD7F9644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921" y="2766529"/>
            <a:ext cx="10850217" cy="3448741"/>
          </a:xfrm>
        </p:spPr>
        <p:txBody>
          <a:bodyPr/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23535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41F4A0-43DA-BECF-7FC4-1D6412075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7270" y="715618"/>
            <a:ext cx="8401878" cy="512859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99196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69D9FE-77FB-E8AE-DB60-4048E3F69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965" y="1951727"/>
            <a:ext cx="10611677" cy="1325563"/>
          </a:xfrm>
        </p:spPr>
        <p:txBody>
          <a:bodyPr/>
          <a:lstStyle/>
          <a:p>
            <a:r>
              <a:rPr lang="es-MX" dirty="0"/>
              <a:t>Haz clic para modificar el estilo de 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81789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A7FCF9-D8E0-4963-B075-808F63246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6516"/>
            <a:ext cx="8078925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8443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2D88D9-DEFB-BF24-B8BC-31E7D117B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6" y="1756603"/>
            <a:ext cx="10916479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C6A4019-8DC1-427D-EBFF-7CCFCFFC3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131B7-0741-6D4E-8C96-3E5883B9E41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30592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1103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68EA9AE-5D9D-78EA-72CB-F77FFC82A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9801181-8BAC-F5E0-CFB6-30FDC9B37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B30F3D-299D-E1A2-4A92-9DC4E06BB9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D56FD-F6F0-3A43-B731-64A458933CB2}" type="datetimeFigureOut">
              <a:rPr lang="es-CO" smtClean="0"/>
              <a:t>29/01/2024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2A5C16-BB76-4ABF-4A60-02A6D003CE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9EE1CF-EB67-6DA0-F53B-3573C7336F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131B7-0741-6D4E-8C96-3E5883B9E41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3088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025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C37701-D63F-DEFB-2F90-C380D40C6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3242" y="3367288"/>
            <a:ext cx="10611677" cy="1325563"/>
          </a:xfrm>
        </p:spPr>
        <p:txBody>
          <a:bodyPr>
            <a:noAutofit/>
          </a:bodyPr>
          <a:lstStyle/>
          <a:p>
            <a:r>
              <a:rPr lang="es-CO" sz="9600" b="1" dirty="0">
                <a:solidFill>
                  <a:schemeClr val="tx2">
                    <a:lumMod val="50000"/>
                  </a:schemeClr>
                </a:solidFill>
                <a:ea typeface="Cambria" panose="02040503050406030204" pitchFamily="18" charset="0"/>
              </a:rPr>
              <a:t>OFICINA DE REGISTRO Y CONTROL ACADÉMICO</a:t>
            </a:r>
            <a:br>
              <a:rPr lang="es-CO" sz="9600" b="1" dirty="0">
                <a:solidFill>
                  <a:schemeClr val="tx2">
                    <a:lumMod val="50000"/>
                  </a:schemeClr>
                </a:solidFill>
                <a:ea typeface="Cambria" panose="02040503050406030204" pitchFamily="18" charset="0"/>
              </a:rPr>
            </a:br>
            <a:endParaRPr lang="es-CO" sz="9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837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8AC5EC-F842-B01B-49DA-92464DB29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5194" y="0"/>
            <a:ext cx="8401878" cy="5128592"/>
          </a:xfrm>
        </p:spPr>
        <p:txBody>
          <a:bodyPr/>
          <a:lstStyle/>
          <a:p>
            <a:r>
              <a:rPr lang="es-CO" i="1" dirty="0">
                <a:latin typeface="Cambria" panose="02040503050406030204" pitchFamily="18" charset="0"/>
                <a:ea typeface="Palatino" pitchFamily="2" charset="77"/>
              </a:rPr>
              <a:t>Sabías que…. Ahora puede solicitar los certificados desde su SAC ???</a:t>
            </a:r>
            <a:br>
              <a:rPr lang="es-CO" i="1" dirty="0">
                <a:latin typeface="Cambria" panose="02040503050406030204" pitchFamily="18" charset="0"/>
                <a:ea typeface="Palatino" pitchFamily="2" charset="77"/>
              </a:rPr>
            </a:br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094" y="3604782"/>
            <a:ext cx="5180952" cy="30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423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093" y="3239543"/>
            <a:ext cx="3211072" cy="349704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AE439C4-FEA1-B3F8-DD4A-CDEFC1950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877" y="93116"/>
            <a:ext cx="8683870" cy="1325563"/>
          </a:xfrm>
        </p:spPr>
        <p:txBody>
          <a:bodyPr>
            <a:noAutofit/>
          </a:bodyPr>
          <a:lstStyle/>
          <a:p>
            <a:pPr defTabSz="457200"/>
            <a:r>
              <a:rPr lang="es-ES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TIPOS DE CERTIFICADO</a:t>
            </a: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4" name="9 Rectángulo"/>
          <p:cNvSpPr/>
          <p:nvPr/>
        </p:nvSpPr>
        <p:spPr>
          <a:xfrm>
            <a:off x="406085" y="1468495"/>
            <a:ext cx="3128008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Estudio Pregrado: </a:t>
            </a:r>
            <a:r>
              <a:rPr lang="es-CO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Estudiantes activos con matricula académica y pago registrado en el sistema.</a:t>
            </a:r>
            <a:endParaRPr lang="es-CO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Matriculó y Cursó: </a:t>
            </a:r>
            <a:r>
              <a: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Estudiantes que se matricularon y cursaron el periodos anteriores.</a:t>
            </a: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Terminación de Materias: </a:t>
            </a:r>
            <a:r>
              <a:rPr lang="es-CO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Estudiantes </a:t>
            </a:r>
            <a:r>
              <a:rPr lang="es-CO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que ya culminaron con su plan de estudios.</a:t>
            </a:r>
            <a:endParaRPr lang="es-CO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sp>
        <p:nvSpPr>
          <p:cNvPr id="5" name="9 Rectángulo"/>
          <p:cNvSpPr/>
          <p:nvPr/>
        </p:nvSpPr>
        <p:spPr>
          <a:xfrm>
            <a:off x="6350566" y="2025634"/>
            <a:ext cx="3376499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Notas con promedio acumulado: </a:t>
            </a:r>
            <a:r>
              <a:rPr lang="es-ES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Notas del periodo inmediatamente anterior con el promedio acumulado 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Notas con promedio semestral:</a:t>
            </a:r>
            <a:r>
              <a:rPr lang="es-ES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Notas del periodo inmediatamente anterior con el promedio </a:t>
            </a:r>
            <a:r>
              <a: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semestral.</a:t>
            </a:r>
            <a:endParaRPr lang="es-CO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Histórico: </a:t>
            </a:r>
            <a:r>
              <a: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Estudiantes que ya culminaron con su plan de estudios y lo solicitan para continuar con estudios de posgrado.</a:t>
            </a:r>
          </a:p>
          <a:p>
            <a:pPr algn="just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410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1279281" y="925337"/>
            <a:ext cx="9544325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914400" indent="-914400" algn="ctr" defTabSz="457200">
              <a:buAutoNum type="arabicPeriod"/>
            </a:pPr>
            <a:r>
              <a:rPr lang="es-CO" sz="54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Solicitud</a:t>
            </a:r>
            <a:r>
              <a:rPr lang="es-CO" sz="54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es-CO" sz="54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del </a:t>
            </a:r>
            <a:r>
              <a:rPr lang="es-CO" sz="5400" b="1" dirty="0" smtClean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Certificado</a:t>
            </a:r>
            <a:endParaRPr lang="es-CO" sz="54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1707516" y="2066193"/>
            <a:ext cx="8155987" cy="4560850"/>
            <a:chOff x="1022847" y="1475821"/>
            <a:chExt cx="8155987" cy="4933950"/>
          </a:xfrm>
        </p:grpSpPr>
        <p:pic>
          <p:nvPicPr>
            <p:cNvPr id="6" name="Imagen 5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848" y="1475821"/>
              <a:ext cx="8155986" cy="4933950"/>
            </a:xfrm>
            <a:prstGeom prst="rect">
              <a:avLst/>
            </a:prstGeom>
          </p:spPr>
        </p:pic>
        <p:sp>
          <p:nvSpPr>
            <p:cNvPr id="7" name="10 Rectángulo"/>
            <p:cNvSpPr/>
            <p:nvPr/>
          </p:nvSpPr>
          <p:spPr>
            <a:xfrm>
              <a:off x="1022848" y="3910156"/>
              <a:ext cx="936581" cy="141130"/>
            </a:xfrm>
            <a:prstGeom prst="rect">
              <a:avLst/>
            </a:prstGeom>
            <a:noFill/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prstClr val="black"/>
                </a:solidFill>
              </a:endParaRPr>
            </a:p>
          </p:txBody>
        </p:sp>
        <p:sp>
          <p:nvSpPr>
            <p:cNvPr id="8" name="10 Rectángulo"/>
            <p:cNvSpPr/>
            <p:nvPr/>
          </p:nvSpPr>
          <p:spPr>
            <a:xfrm>
              <a:off x="1022847" y="3705504"/>
              <a:ext cx="936581" cy="141130"/>
            </a:xfrm>
            <a:prstGeom prst="rect">
              <a:avLst/>
            </a:prstGeom>
            <a:noFill/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prstClr val="black"/>
                </a:solidFill>
              </a:endParaRPr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062452" y="2116839"/>
              <a:ext cx="896977" cy="286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10" name="Picture 3">
              <a:extLst>
                <a:ext uri="{FF2B5EF4-FFF2-40B4-BE49-F238E27FC236}">
                  <a16:creationId xmlns:a16="http://schemas.microsoft.com/office/drawing/2014/main" id="{60308344-748F-4E1E-99F5-0A6844E05C6F}"/>
                </a:ext>
              </a:extLst>
            </p:cNvPr>
            <p:cNvPicPr preferRelativeResize="0">
              <a:picLocks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70" t="7615" r="40311" b="59945"/>
            <a:stretch/>
          </p:blipFill>
          <p:spPr bwMode="auto">
            <a:xfrm>
              <a:off x="1187743" y="1535533"/>
              <a:ext cx="663938" cy="71509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Rectángulo 10"/>
          <p:cNvSpPr/>
          <p:nvPr/>
        </p:nvSpPr>
        <p:spPr>
          <a:xfrm>
            <a:off x="5785510" y="2637385"/>
            <a:ext cx="30025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En Proceso Certificados dar clic en </a:t>
            </a:r>
          </a:p>
          <a:p>
            <a:pPr algn="ctr"/>
            <a:r>
              <a:rPr lang="es-E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Solicitud de certificados</a:t>
            </a:r>
            <a:endParaRPr lang="es-E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786" y="2753570"/>
            <a:ext cx="2747399" cy="274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988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1279281" y="925337"/>
            <a:ext cx="9544325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914400" indent="-914400" algn="ctr" defTabSz="457200">
              <a:buAutoNum type="arabicPeriod"/>
            </a:pPr>
            <a:r>
              <a:rPr lang="es-CO" sz="54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Solicitud</a:t>
            </a:r>
            <a:r>
              <a:rPr lang="es-CO" sz="54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es-CO" sz="54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del </a:t>
            </a:r>
            <a:r>
              <a:rPr lang="es-CO" sz="5400" b="1" dirty="0" smtClean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Certificado</a:t>
            </a:r>
            <a:endParaRPr lang="es-CO" sz="54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3" name="Imagen 1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01540" y="2050838"/>
            <a:ext cx="7654826" cy="40429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58" y="3066657"/>
            <a:ext cx="1687045" cy="1687045"/>
          </a:xfrm>
          <a:prstGeom prst="rect">
            <a:avLst/>
          </a:prstGeom>
        </p:spPr>
      </p:pic>
      <p:sp>
        <p:nvSpPr>
          <p:cNvPr id="15" name="9 Rectángulo"/>
          <p:cNvSpPr/>
          <p:nvPr/>
        </p:nvSpPr>
        <p:spPr>
          <a:xfrm>
            <a:off x="9512443" y="3148694"/>
            <a:ext cx="198238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D</a:t>
            </a:r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ar clic sobre </a:t>
            </a:r>
            <a:r>
              <a:rPr lang="es-E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Solicite su Certificado</a:t>
            </a:r>
            <a:endParaRPr lang="es-ES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sp>
        <p:nvSpPr>
          <p:cNvPr id="17" name="10 Rectángulo"/>
          <p:cNvSpPr/>
          <p:nvPr/>
        </p:nvSpPr>
        <p:spPr>
          <a:xfrm>
            <a:off x="4644887" y="3148694"/>
            <a:ext cx="1995285" cy="304803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629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89" y="3217984"/>
            <a:ext cx="2486469" cy="209598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1279281" y="925337"/>
            <a:ext cx="9544325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914400" indent="-914400" algn="ctr" defTabSz="457200">
              <a:buAutoNum type="arabicPeriod"/>
            </a:pPr>
            <a:r>
              <a:rPr lang="es-CO" sz="54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Solicitud</a:t>
            </a:r>
            <a:r>
              <a:rPr lang="es-CO" sz="54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es-CO" sz="54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del </a:t>
            </a:r>
            <a:r>
              <a:rPr lang="es-CO" sz="5400" b="1" dirty="0" smtClean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Certificado</a:t>
            </a:r>
            <a:endParaRPr lang="es-CO" sz="54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Imagen 6"/>
          <p:cNvPicPr/>
          <p:nvPr/>
        </p:nvPicPr>
        <p:blipFill>
          <a:blip r:embed="rId3"/>
          <a:stretch>
            <a:fillRect/>
          </a:stretch>
        </p:blipFill>
        <p:spPr>
          <a:xfrm>
            <a:off x="2611791" y="2085867"/>
            <a:ext cx="7482059" cy="356022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611791" y="5868850"/>
            <a:ext cx="7305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Rellenar los campos de </a:t>
            </a:r>
            <a:r>
              <a:rPr lang="es-E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Programa </a:t>
            </a:r>
            <a:r>
              <a:rPr lang="es-E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Académico, Pensum, Certificado a Solicitar.</a:t>
            </a:r>
            <a:endParaRPr lang="es-E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10 Rectángulo"/>
          <p:cNvSpPr/>
          <p:nvPr/>
        </p:nvSpPr>
        <p:spPr>
          <a:xfrm>
            <a:off x="4344697" y="3460308"/>
            <a:ext cx="3730884" cy="447599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442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1279281" y="925337"/>
            <a:ext cx="9544325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914400" indent="-914400" algn="ctr" defTabSz="457200">
              <a:buAutoNum type="arabicPeriod"/>
            </a:pPr>
            <a:r>
              <a:rPr lang="es-CO" sz="54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Solicitud</a:t>
            </a:r>
            <a:r>
              <a:rPr lang="es-CO" sz="54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es-CO" sz="54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del </a:t>
            </a:r>
            <a:r>
              <a:rPr lang="es-CO" sz="5400" b="1" dirty="0" smtClean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Certificado</a:t>
            </a:r>
            <a:endParaRPr lang="es-CO" sz="54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1" name="Imagen 10"/>
          <p:cNvPicPr/>
          <p:nvPr/>
        </p:nvPicPr>
        <p:blipFill>
          <a:blip r:embed="rId2"/>
          <a:stretch>
            <a:fillRect/>
          </a:stretch>
        </p:blipFill>
        <p:spPr>
          <a:xfrm>
            <a:off x="1995420" y="2041567"/>
            <a:ext cx="7969932" cy="3877553"/>
          </a:xfrm>
          <a:prstGeom prst="rect">
            <a:avLst/>
          </a:prstGeom>
        </p:spPr>
      </p:pic>
      <p:sp>
        <p:nvSpPr>
          <p:cNvPr id="12" name="9 Rectángulo"/>
          <p:cNvSpPr/>
          <p:nvPr/>
        </p:nvSpPr>
        <p:spPr>
          <a:xfrm>
            <a:off x="123092" y="2680323"/>
            <a:ext cx="1872328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CO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Programa Académico:  </a:t>
            </a:r>
            <a:r>
              <a:rPr lang="es-CO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Seleccionar el programa académico en el que se encuentra vinculado.</a:t>
            </a:r>
          </a:p>
          <a:p>
            <a:pPr algn="just"/>
            <a:endParaRPr lang="es-ES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algn="just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sp>
        <p:nvSpPr>
          <p:cNvPr id="13" name="10 Rectángulo"/>
          <p:cNvSpPr/>
          <p:nvPr/>
        </p:nvSpPr>
        <p:spPr>
          <a:xfrm>
            <a:off x="3774496" y="3584742"/>
            <a:ext cx="4025283" cy="163736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14" name="10 Rectángulo"/>
          <p:cNvSpPr/>
          <p:nvPr/>
        </p:nvSpPr>
        <p:spPr>
          <a:xfrm>
            <a:off x="3749781" y="4155857"/>
            <a:ext cx="4025283" cy="100059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02447" y="3137731"/>
            <a:ext cx="2091383" cy="213631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995420" y="6034944"/>
            <a:ext cx="7969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Pensum: </a:t>
            </a:r>
            <a:r>
              <a:rPr lang="es-E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Seleccionar el pensum del programa académico.</a:t>
            </a:r>
          </a:p>
        </p:txBody>
      </p:sp>
    </p:spTree>
    <p:extLst>
      <p:ext uri="{BB962C8B-B14F-4D97-AF65-F5344CB8AC3E}">
        <p14:creationId xmlns:p14="http://schemas.microsoft.com/office/powerpoint/2010/main" val="2432924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1279281" y="925337"/>
            <a:ext cx="9544325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914400" indent="-914400" algn="ctr" defTabSz="457200">
              <a:buAutoNum type="arabicPeriod"/>
            </a:pPr>
            <a:r>
              <a:rPr lang="es-CO" sz="54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Solicitud</a:t>
            </a:r>
            <a:r>
              <a:rPr lang="es-CO" sz="54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es-CO" sz="54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del </a:t>
            </a:r>
            <a:r>
              <a:rPr lang="es-CO" sz="5400" b="1" dirty="0" smtClean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Certificado</a:t>
            </a:r>
            <a:endParaRPr lang="es-CO" sz="54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05680" y="2877671"/>
            <a:ext cx="2073797" cy="2537010"/>
          </a:xfrm>
          <a:prstGeom prst="rect">
            <a:avLst/>
          </a:prstGeom>
        </p:spPr>
      </p:pic>
      <p:pic>
        <p:nvPicPr>
          <p:cNvPr id="10" name="Imagen 9"/>
          <p:cNvPicPr/>
          <p:nvPr/>
        </p:nvPicPr>
        <p:blipFill>
          <a:blip r:embed="rId3"/>
          <a:stretch>
            <a:fillRect/>
          </a:stretch>
        </p:blipFill>
        <p:spPr>
          <a:xfrm>
            <a:off x="1748992" y="2076687"/>
            <a:ext cx="8297604" cy="3928063"/>
          </a:xfrm>
          <a:prstGeom prst="rect">
            <a:avLst/>
          </a:prstGeom>
        </p:spPr>
      </p:pic>
      <p:sp>
        <p:nvSpPr>
          <p:cNvPr id="16" name="9 Rectángulo"/>
          <p:cNvSpPr/>
          <p:nvPr/>
        </p:nvSpPr>
        <p:spPr>
          <a:xfrm>
            <a:off x="1748992" y="6004750"/>
            <a:ext cx="8297604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Certificado a Solicitar: </a:t>
            </a:r>
            <a:r>
              <a:rPr lang="es-E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Estudio, Cursó y Aprobó, Notas, Terminación de Materias.</a:t>
            </a:r>
          </a:p>
          <a:p>
            <a:pPr algn="just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sp>
        <p:nvSpPr>
          <p:cNvPr id="17" name="10 Rectángulo"/>
          <p:cNvSpPr/>
          <p:nvPr/>
        </p:nvSpPr>
        <p:spPr>
          <a:xfrm>
            <a:off x="3498691" y="4234521"/>
            <a:ext cx="4200122" cy="534554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082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20" y="3113288"/>
            <a:ext cx="3048000" cy="2126103"/>
          </a:xfrm>
          <a:prstGeom prst="rect">
            <a:avLst/>
          </a:prstGeom>
        </p:spPr>
      </p:pic>
      <p:grpSp>
        <p:nvGrpSpPr>
          <p:cNvPr id="4" name="Grupo 3"/>
          <p:cNvGrpSpPr/>
          <p:nvPr/>
        </p:nvGrpSpPr>
        <p:grpSpPr>
          <a:xfrm>
            <a:off x="776752" y="1190421"/>
            <a:ext cx="5099410" cy="3293209"/>
            <a:chOff x="-2491483" y="554559"/>
            <a:chExt cx="5099410" cy="3293209"/>
          </a:xfrm>
        </p:grpSpPr>
        <p:sp>
          <p:nvSpPr>
            <p:cNvPr id="5" name="9 Rectángulo"/>
            <p:cNvSpPr/>
            <p:nvPr/>
          </p:nvSpPr>
          <p:spPr>
            <a:xfrm>
              <a:off x="-2491483" y="554559"/>
              <a:ext cx="2802706" cy="329320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just"/>
              <a:r>
                <a:rPr lang="es-ES" sz="16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Comic Sans MS" panose="030F0702030302020204" pitchFamily="66" charset="0"/>
                </a:rPr>
                <a:t>Verificar que el certificado haya quedado en estado </a:t>
              </a:r>
              <a:r>
                <a:rPr lang="es-ES" sz="16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omic Sans MS" panose="030F0702030302020204" pitchFamily="66" charset="0"/>
                </a:rPr>
                <a:t>Certificado Solicitado, </a:t>
              </a:r>
            </a:p>
            <a:p>
              <a:pPr algn="just"/>
              <a:r>
                <a:rPr lang="es-ES" sz="16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Comic Sans MS" panose="030F0702030302020204" pitchFamily="66" charset="0"/>
                </a:rPr>
                <a:t>Y que sea el certificado que se solicita.</a:t>
              </a:r>
            </a:p>
            <a:p>
              <a:pPr algn="just"/>
              <a:endParaRPr lang="es-E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endParaRPr>
            </a:p>
            <a:p>
              <a:pPr algn="just"/>
              <a:endPara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endParaRPr>
            </a:p>
            <a:p>
              <a:pPr algn="just"/>
              <a:endPara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endParaRPr>
            </a:p>
            <a:p>
              <a:pPr algn="just"/>
              <a:endPara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endParaRPr>
            </a:p>
            <a:p>
              <a:pPr algn="ctr"/>
              <a:endParaRPr lang="es-ES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endParaRPr>
            </a:p>
            <a:p>
              <a:pPr algn="ctr"/>
              <a:endPara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endParaRPr>
            </a:p>
            <a:p>
              <a:pPr algn="ctr"/>
              <a:endParaRPr lang="es-E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endParaRPr>
            </a:p>
          </p:txBody>
        </p:sp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6277" y="1927798"/>
              <a:ext cx="1771650" cy="190500"/>
            </a:xfrm>
            <a:prstGeom prst="rect">
              <a:avLst/>
            </a:prstGeom>
          </p:spPr>
        </p:pic>
      </p:grpSp>
      <p:pic>
        <p:nvPicPr>
          <p:cNvPr id="7" name="Imagen 6"/>
          <p:cNvPicPr/>
          <p:nvPr/>
        </p:nvPicPr>
        <p:blipFill>
          <a:blip r:embed="rId4"/>
          <a:stretch>
            <a:fillRect/>
          </a:stretch>
        </p:blipFill>
        <p:spPr>
          <a:xfrm>
            <a:off x="3921166" y="1300682"/>
            <a:ext cx="7667776" cy="3725852"/>
          </a:xfrm>
          <a:prstGeom prst="rect">
            <a:avLst/>
          </a:prstGeom>
        </p:spPr>
      </p:pic>
      <p:sp>
        <p:nvSpPr>
          <p:cNvPr id="8" name="10 Rectángulo"/>
          <p:cNvSpPr/>
          <p:nvPr/>
        </p:nvSpPr>
        <p:spPr>
          <a:xfrm flipH="1">
            <a:off x="4398428" y="4098455"/>
            <a:ext cx="6061929" cy="211301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921166" y="523939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Nota: </a:t>
            </a:r>
            <a:r>
              <a:rPr lang="es-E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Recuerde que por cada periodo académico de certificado de notas y Curso y aprobó, debe realizar una nueva solicitud.</a:t>
            </a:r>
            <a:endParaRPr lang="es-E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1173774" y="247326"/>
            <a:ext cx="9544325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914400" indent="-914400" algn="ctr" defTabSz="457200">
              <a:buAutoNum type="arabicPeriod"/>
            </a:pPr>
            <a:r>
              <a:rPr lang="es-CO" sz="54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Solicitud</a:t>
            </a:r>
            <a:r>
              <a:rPr lang="es-CO" sz="54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es-CO" sz="54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del </a:t>
            </a:r>
            <a:r>
              <a:rPr lang="es-CO" sz="5400" b="1" dirty="0" smtClean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Certificado</a:t>
            </a:r>
            <a:endParaRPr lang="es-CO" sz="54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821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/>
          <a:srcRect b="17695"/>
          <a:stretch/>
        </p:blipFill>
        <p:spPr>
          <a:xfrm>
            <a:off x="260249" y="781118"/>
            <a:ext cx="5107459" cy="420412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976" y="3186685"/>
            <a:ext cx="3048000" cy="2702449"/>
          </a:xfrm>
          <a:prstGeom prst="rect">
            <a:avLst/>
          </a:prstGeom>
        </p:spPr>
      </p:pic>
      <p:sp>
        <p:nvSpPr>
          <p:cNvPr id="5" name="10 Rectángulo"/>
          <p:cNvSpPr/>
          <p:nvPr/>
        </p:nvSpPr>
        <p:spPr>
          <a:xfrm>
            <a:off x="3247573" y="4619856"/>
            <a:ext cx="255373" cy="295461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pic>
        <p:nvPicPr>
          <p:cNvPr id="6" name="Imagen 5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5" r="3273"/>
          <a:stretch/>
        </p:blipFill>
        <p:spPr bwMode="auto">
          <a:xfrm>
            <a:off x="8164054" y="1372413"/>
            <a:ext cx="2965935" cy="43166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9 Rectángulo"/>
          <p:cNvSpPr/>
          <p:nvPr/>
        </p:nvSpPr>
        <p:spPr>
          <a:xfrm>
            <a:off x="4758054" y="1978761"/>
            <a:ext cx="3201845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Se </a:t>
            </a:r>
            <a:r>
              <a:rPr lang="es-E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puede </a:t>
            </a:r>
            <a:r>
              <a: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Visualizar Archivo, </a:t>
            </a:r>
            <a:r>
              <a:rPr lang="es-E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en donde se puede ver una vista previa del contenido del documento a expedir. </a:t>
            </a: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1173774" y="247326"/>
            <a:ext cx="9544325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914400" indent="-914400" algn="ctr" defTabSz="457200">
              <a:buAutoNum type="arabicPeriod"/>
            </a:pPr>
            <a:r>
              <a:rPr lang="es-CO" sz="54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Solicitud</a:t>
            </a:r>
            <a:r>
              <a:rPr lang="es-CO" sz="54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es-CO" sz="54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del </a:t>
            </a:r>
            <a:r>
              <a:rPr lang="es-CO" sz="5400" b="1" dirty="0" smtClean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Certificado</a:t>
            </a:r>
            <a:endParaRPr lang="es-CO" sz="54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596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1173774" y="247326"/>
            <a:ext cx="9544325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914400" indent="-914400" algn="ctr" defTabSz="457200">
              <a:buAutoNum type="arabicPeriod"/>
            </a:pPr>
            <a:r>
              <a:rPr lang="es-CO" sz="54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Solicitud</a:t>
            </a:r>
            <a:r>
              <a:rPr lang="es-CO" sz="54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es-CO" sz="54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del </a:t>
            </a:r>
            <a:r>
              <a:rPr lang="es-CO" sz="5400" b="1" dirty="0" smtClean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Certificado</a:t>
            </a:r>
            <a:endParaRPr lang="es-CO" sz="54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" name="Imagen 9"/>
          <p:cNvPicPr/>
          <p:nvPr/>
        </p:nvPicPr>
        <p:blipFill rotWithShape="1">
          <a:blip r:embed="rId2"/>
          <a:srcRect r="11570" b="15727"/>
          <a:stretch/>
        </p:blipFill>
        <p:spPr>
          <a:xfrm>
            <a:off x="720918" y="955268"/>
            <a:ext cx="4466544" cy="3933255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4065004" y="4464436"/>
            <a:ext cx="426721" cy="269966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12" name="9 Rectángulo"/>
          <p:cNvSpPr/>
          <p:nvPr/>
        </p:nvSpPr>
        <p:spPr>
          <a:xfrm>
            <a:off x="5123720" y="1812175"/>
            <a:ext cx="3201845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Descargar el recibo, </a:t>
            </a:r>
            <a:r>
              <a:rPr lang="es-E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verificar el banco en el cual se debe realizar el pago y las fechas de pago ordinario y extraordinario. </a:t>
            </a: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8413928" y="1370412"/>
            <a:ext cx="3115557" cy="4242487"/>
            <a:chOff x="8044788" y="1202168"/>
            <a:chExt cx="4075601" cy="5179785"/>
          </a:xfrm>
        </p:grpSpPr>
        <p:pic>
          <p:nvPicPr>
            <p:cNvPr id="14" name="Imagen 13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4788" y="1202168"/>
              <a:ext cx="4075601" cy="51797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15" name="Rectángulo 14"/>
            <p:cNvSpPr/>
            <p:nvPr/>
          </p:nvSpPr>
          <p:spPr>
            <a:xfrm>
              <a:off x="8672132" y="2090057"/>
              <a:ext cx="1239784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8672132" y="2168434"/>
              <a:ext cx="1246790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7" name="Rectángulo 16"/>
            <p:cNvSpPr/>
            <p:nvPr/>
          </p:nvSpPr>
          <p:spPr>
            <a:xfrm>
              <a:off x="8678988" y="3466124"/>
              <a:ext cx="1239784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8" name="Rectángulo 17"/>
            <p:cNvSpPr/>
            <p:nvPr/>
          </p:nvSpPr>
          <p:spPr>
            <a:xfrm>
              <a:off x="8678988" y="3544501"/>
              <a:ext cx="1246790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9" name="Rectángulo 18"/>
            <p:cNvSpPr/>
            <p:nvPr/>
          </p:nvSpPr>
          <p:spPr>
            <a:xfrm>
              <a:off x="8555729" y="4797699"/>
              <a:ext cx="605789" cy="783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0" name="Rectángulo 19"/>
            <p:cNvSpPr/>
            <p:nvPr/>
          </p:nvSpPr>
          <p:spPr>
            <a:xfrm>
              <a:off x="8559232" y="4890088"/>
              <a:ext cx="602286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pic>
        <p:nvPicPr>
          <p:cNvPr id="21" name="Imagen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432" y="3206084"/>
            <a:ext cx="3048000" cy="270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653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uadroTexto 21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1674935" y="144893"/>
            <a:ext cx="9544325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457200"/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Pago del Certificado</a:t>
            </a:r>
          </a:p>
          <a:p>
            <a:pPr marL="914400" indent="-914400" algn="ctr" defTabSz="457200">
              <a:buAutoNum type="arabicPeriod"/>
            </a:pP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3" name="9 Rectángulo"/>
          <p:cNvSpPr/>
          <p:nvPr/>
        </p:nvSpPr>
        <p:spPr>
          <a:xfrm>
            <a:off x="893097" y="1282554"/>
            <a:ext cx="3201845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Pago del Certificado, </a:t>
            </a:r>
            <a:r>
              <a:rPr lang="es-E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se puede realizar el pago a través del banco, sindicatura o por </a:t>
            </a:r>
            <a:r>
              <a:rPr lang="es-ES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pse</a:t>
            </a:r>
            <a:r>
              <a:rPr lang="es-E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.</a:t>
            </a:r>
            <a:r>
              <a:rPr lang="es-E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 </a:t>
            </a:r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155" y="1781260"/>
            <a:ext cx="3048000" cy="3048000"/>
          </a:xfrm>
          <a:prstGeom prst="rect">
            <a:avLst/>
          </a:prstGeom>
        </p:spPr>
      </p:pic>
      <p:grpSp>
        <p:nvGrpSpPr>
          <p:cNvPr id="25" name="Grupo 24"/>
          <p:cNvGrpSpPr/>
          <p:nvPr/>
        </p:nvGrpSpPr>
        <p:grpSpPr>
          <a:xfrm>
            <a:off x="7861369" y="1362571"/>
            <a:ext cx="3296070" cy="4308468"/>
            <a:chOff x="8044788" y="1202168"/>
            <a:chExt cx="4075601" cy="5179785"/>
          </a:xfrm>
        </p:grpSpPr>
        <p:pic>
          <p:nvPicPr>
            <p:cNvPr id="26" name="Imagen 25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4788" y="1202168"/>
              <a:ext cx="4075601" cy="51797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27" name="Rectángulo 26"/>
            <p:cNvSpPr/>
            <p:nvPr/>
          </p:nvSpPr>
          <p:spPr>
            <a:xfrm>
              <a:off x="8672132" y="2090057"/>
              <a:ext cx="1239784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8" name="Rectángulo 27"/>
            <p:cNvSpPr/>
            <p:nvPr/>
          </p:nvSpPr>
          <p:spPr>
            <a:xfrm>
              <a:off x="8672132" y="2168434"/>
              <a:ext cx="1246790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9" name="Rectángulo 28"/>
            <p:cNvSpPr/>
            <p:nvPr/>
          </p:nvSpPr>
          <p:spPr>
            <a:xfrm>
              <a:off x="8678988" y="3466124"/>
              <a:ext cx="1239784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0" name="Rectángulo 29"/>
            <p:cNvSpPr/>
            <p:nvPr/>
          </p:nvSpPr>
          <p:spPr>
            <a:xfrm>
              <a:off x="8678988" y="3544501"/>
              <a:ext cx="1246790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1" name="Rectángulo 30"/>
            <p:cNvSpPr/>
            <p:nvPr/>
          </p:nvSpPr>
          <p:spPr>
            <a:xfrm>
              <a:off x="8555729" y="4797699"/>
              <a:ext cx="605789" cy="783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2" name="Rectángulo 31"/>
            <p:cNvSpPr/>
            <p:nvPr/>
          </p:nvSpPr>
          <p:spPr>
            <a:xfrm>
              <a:off x="8559232" y="4890088"/>
              <a:ext cx="602286" cy="6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</p:spTree>
    <p:extLst>
      <p:ext uri="{BB962C8B-B14F-4D97-AF65-F5344CB8AC3E}">
        <p14:creationId xmlns:p14="http://schemas.microsoft.com/office/powerpoint/2010/main" val="750574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 Rectángulo"/>
          <p:cNvSpPr/>
          <p:nvPr/>
        </p:nvSpPr>
        <p:spPr>
          <a:xfrm>
            <a:off x="3146945" y="5505282"/>
            <a:ext cx="7085586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Rellenar los campos de </a:t>
            </a:r>
            <a:r>
              <a:rPr lang="es-E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número </a:t>
            </a:r>
            <a:r>
              <a:rPr lang="es-E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de identificación</a:t>
            </a:r>
            <a:r>
              <a:rPr lang="es-E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y </a:t>
            </a:r>
            <a:r>
              <a:rPr lang="es-E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no soy un </a:t>
            </a:r>
            <a:r>
              <a:rPr lang="es-E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robot.</a:t>
            </a:r>
            <a:endParaRPr lang="es-E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75" y="2739032"/>
            <a:ext cx="2319542" cy="2319542"/>
          </a:xfrm>
          <a:prstGeom prst="rect">
            <a:avLst/>
          </a:prstGeom>
        </p:spPr>
      </p:pic>
      <p:pic>
        <p:nvPicPr>
          <p:cNvPr id="11" name="Imagen 10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46945" y="2143414"/>
            <a:ext cx="6982112" cy="32482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1697378" y="800040"/>
            <a:ext cx="9544325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457200"/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Pago del Certificado</a:t>
            </a:r>
          </a:p>
          <a:p>
            <a:pPr marL="914400" indent="-914400" defTabSz="457200">
              <a:buAutoNum type="arabicPeriod"/>
            </a:pP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489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1697378" y="800040"/>
            <a:ext cx="9544325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457200"/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Pago del Certificado</a:t>
            </a:r>
          </a:p>
          <a:p>
            <a:pPr marL="914400" indent="-914400" defTabSz="457200">
              <a:buAutoNum type="arabicPeriod"/>
            </a:pP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Imagen 5"/>
          <p:cNvPicPr/>
          <p:nvPr/>
        </p:nvPicPr>
        <p:blipFill>
          <a:blip r:embed="rId2"/>
          <a:stretch>
            <a:fillRect/>
          </a:stretch>
        </p:blipFill>
        <p:spPr>
          <a:xfrm>
            <a:off x="1906153" y="2178592"/>
            <a:ext cx="3610647" cy="382618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70129" y="2931973"/>
            <a:ext cx="2474936" cy="2474936"/>
          </a:xfrm>
          <a:prstGeom prst="rect">
            <a:avLst/>
          </a:prstGeom>
        </p:spPr>
      </p:pic>
      <p:sp>
        <p:nvSpPr>
          <p:cNvPr id="10" name="10 Rectángulo"/>
          <p:cNvSpPr/>
          <p:nvPr/>
        </p:nvSpPr>
        <p:spPr>
          <a:xfrm>
            <a:off x="1946155" y="4528583"/>
            <a:ext cx="156668" cy="176382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pic>
        <p:nvPicPr>
          <p:cNvPr id="13" name="Imagen 12"/>
          <p:cNvPicPr/>
          <p:nvPr/>
        </p:nvPicPr>
        <p:blipFill>
          <a:blip r:embed="rId4"/>
          <a:stretch>
            <a:fillRect/>
          </a:stretch>
        </p:blipFill>
        <p:spPr>
          <a:xfrm>
            <a:off x="5628372" y="2178592"/>
            <a:ext cx="3341757" cy="3723428"/>
          </a:xfrm>
          <a:prstGeom prst="rect">
            <a:avLst/>
          </a:prstGeom>
        </p:spPr>
      </p:pic>
      <p:sp>
        <p:nvSpPr>
          <p:cNvPr id="14" name="10 Rectángulo"/>
          <p:cNvSpPr/>
          <p:nvPr/>
        </p:nvSpPr>
        <p:spPr>
          <a:xfrm>
            <a:off x="5691091" y="4422462"/>
            <a:ext cx="156668" cy="176382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15" name="10 Rectángulo"/>
          <p:cNvSpPr/>
          <p:nvPr/>
        </p:nvSpPr>
        <p:spPr>
          <a:xfrm>
            <a:off x="7062349" y="5493268"/>
            <a:ext cx="292569" cy="176382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16" name="9 Rectángulo"/>
          <p:cNvSpPr/>
          <p:nvPr/>
        </p:nvSpPr>
        <p:spPr>
          <a:xfrm>
            <a:off x="1072224" y="5599851"/>
            <a:ext cx="808074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Seleccionar el </a:t>
            </a:r>
            <a:r>
              <a:rPr lang="es-E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Concepto a pagar </a:t>
            </a:r>
            <a:r>
              <a:rPr lang="es-E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y </a:t>
            </a:r>
            <a:r>
              <a:rPr lang="es-E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enviar </a:t>
            </a:r>
            <a:r>
              <a:rPr lang="es-E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pago</a:t>
            </a:r>
            <a:endParaRPr lang="es-E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517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1697378" y="800040"/>
            <a:ext cx="9544325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457200"/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Pago del Certificado</a:t>
            </a:r>
          </a:p>
          <a:p>
            <a:pPr marL="914400" indent="-914400" defTabSz="457200">
              <a:buAutoNum type="arabicPeriod"/>
            </a:pP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Imagen 5"/>
          <p:cNvPicPr/>
          <p:nvPr/>
        </p:nvPicPr>
        <p:blipFill>
          <a:blip r:embed="rId2"/>
          <a:stretch>
            <a:fillRect/>
          </a:stretch>
        </p:blipFill>
        <p:spPr>
          <a:xfrm>
            <a:off x="1906153" y="2178592"/>
            <a:ext cx="3610647" cy="382618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70129" y="2931973"/>
            <a:ext cx="2474936" cy="2474936"/>
          </a:xfrm>
          <a:prstGeom prst="rect">
            <a:avLst/>
          </a:prstGeom>
        </p:spPr>
      </p:pic>
      <p:sp>
        <p:nvSpPr>
          <p:cNvPr id="10" name="10 Rectángulo"/>
          <p:cNvSpPr/>
          <p:nvPr/>
        </p:nvSpPr>
        <p:spPr>
          <a:xfrm>
            <a:off x="1946155" y="4528583"/>
            <a:ext cx="156668" cy="176382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pic>
        <p:nvPicPr>
          <p:cNvPr id="13" name="Imagen 12"/>
          <p:cNvPicPr/>
          <p:nvPr/>
        </p:nvPicPr>
        <p:blipFill>
          <a:blip r:embed="rId4"/>
          <a:stretch>
            <a:fillRect/>
          </a:stretch>
        </p:blipFill>
        <p:spPr>
          <a:xfrm>
            <a:off x="5628372" y="2178592"/>
            <a:ext cx="3341757" cy="3723428"/>
          </a:xfrm>
          <a:prstGeom prst="rect">
            <a:avLst/>
          </a:prstGeom>
        </p:spPr>
      </p:pic>
      <p:sp>
        <p:nvSpPr>
          <p:cNvPr id="14" name="10 Rectángulo"/>
          <p:cNvSpPr/>
          <p:nvPr/>
        </p:nvSpPr>
        <p:spPr>
          <a:xfrm>
            <a:off x="5691091" y="4422462"/>
            <a:ext cx="156668" cy="176382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15" name="10 Rectángulo"/>
          <p:cNvSpPr/>
          <p:nvPr/>
        </p:nvSpPr>
        <p:spPr>
          <a:xfrm>
            <a:off x="7062349" y="5493268"/>
            <a:ext cx="292569" cy="176382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16" name="9 Rectángulo"/>
          <p:cNvSpPr/>
          <p:nvPr/>
        </p:nvSpPr>
        <p:spPr>
          <a:xfrm>
            <a:off x="1072224" y="5599851"/>
            <a:ext cx="808074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Seleccionar el </a:t>
            </a:r>
            <a:r>
              <a:rPr lang="es-E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Concepto a pagar </a:t>
            </a:r>
            <a:r>
              <a:rPr lang="es-E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y </a:t>
            </a:r>
            <a:r>
              <a:rPr lang="es-E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enviar </a:t>
            </a:r>
            <a:r>
              <a:rPr lang="es-E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pago</a:t>
            </a:r>
            <a:endParaRPr lang="es-E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023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1697378" y="800040"/>
            <a:ext cx="9544325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457200"/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Pago del Certificado</a:t>
            </a:r>
          </a:p>
          <a:p>
            <a:pPr marL="914400" indent="-914400" defTabSz="457200">
              <a:buAutoNum type="arabicPeriod"/>
            </a:pP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9 Rectángulo"/>
          <p:cNvSpPr/>
          <p:nvPr/>
        </p:nvSpPr>
        <p:spPr>
          <a:xfrm>
            <a:off x="389332" y="2667896"/>
            <a:ext cx="267025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Una vez realizado el pago debe cambiar el estado del certificado a </a:t>
            </a:r>
            <a:r>
              <a:rPr lang="es-E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Certificado </a:t>
            </a:r>
            <a:r>
              <a:rPr lang="es-E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Pagado</a:t>
            </a:r>
            <a:endParaRPr lang="es-ES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983" y="3051072"/>
            <a:ext cx="3019300" cy="301930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588" y="2484361"/>
            <a:ext cx="2585449" cy="367070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6504" y="2224455"/>
            <a:ext cx="4554119" cy="3421368"/>
          </a:xfrm>
          <a:prstGeom prst="rect">
            <a:avLst/>
          </a:prstGeom>
        </p:spPr>
      </p:pic>
      <p:sp>
        <p:nvSpPr>
          <p:cNvPr id="23" name="10 Rectángulo"/>
          <p:cNvSpPr/>
          <p:nvPr/>
        </p:nvSpPr>
        <p:spPr>
          <a:xfrm>
            <a:off x="5783091" y="5240850"/>
            <a:ext cx="4471236" cy="171919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24" name="10 Rectángulo"/>
          <p:cNvSpPr/>
          <p:nvPr/>
        </p:nvSpPr>
        <p:spPr>
          <a:xfrm>
            <a:off x="5800675" y="4314913"/>
            <a:ext cx="1046841" cy="127879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795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1697378" y="800040"/>
            <a:ext cx="9544325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457200"/>
            <a:r>
              <a:rPr lang="es-CO" sz="60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Pago del Certificado</a:t>
            </a:r>
          </a:p>
          <a:p>
            <a:pPr marL="914400" indent="-914400" defTabSz="457200">
              <a:buAutoNum type="arabicPeriod"/>
            </a:pP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9 Rectángulo"/>
          <p:cNvSpPr/>
          <p:nvPr/>
        </p:nvSpPr>
        <p:spPr>
          <a:xfrm>
            <a:off x="389332" y="2667896"/>
            <a:ext cx="267025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Una vez realizado el pago debe cambiar el estado del certificado a </a:t>
            </a:r>
            <a:r>
              <a:rPr lang="es-E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Certificado </a:t>
            </a:r>
            <a:r>
              <a:rPr lang="es-E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Pagado</a:t>
            </a:r>
            <a:endParaRPr lang="es-ES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983" y="3051072"/>
            <a:ext cx="3019300" cy="301930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588" y="2484361"/>
            <a:ext cx="2585449" cy="367070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6504" y="2224455"/>
            <a:ext cx="4554119" cy="3421368"/>
          </a:xfrm>
          <a:prstGeom prst="rect">
            <a:avLst/>
          </a:prstGeom>
        </p:spPr>
      </p:pic>
      <p:sp>
        <p:nvSpPr>
          <p:cNvPr id="23" name="10 Rectángulo"/>
          <p:cNvSpPr/>
          <p:nvPr/>
        </p:nvSpPr>
        <p:spPr>
          <a:xfrm>
            <a:off x="5783091" y="5240850"/>
            <a:ext cx="4471236" cy="171919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24" name="10 Rectángulo"/>
          <p:cNvSpPr/>
          <p:nvPr/>
        </p:nvSpPr>
        <p:spPr>
          <a:xfrm>
            <a:off x="5800675" y="4314913"/>
            <a:ext cx="1046841" cy="127879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798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191" y="1225038"/>
            <a:ext cx="4298611" cy="471441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9" y="2613125"/>
            <a:ext cx="2692308" cy="2750144"/>
          </a:xfrm>
          <a:prstGeom prst="rect">
            <a:avLst/>
          </a:prstGeom>
        </p:spPr>
      </p:pic>
      <p:sp>
        <p:nvSpPr>
          <p:cNvPr id="9" name="9 Rectángulo"/>
          <p:cNvSpPr/>
          <p:nvPr/>
        </p:nvSpPr>
        <p:spPr>
          <a:xfrm>
            <a:off x="7411761" y="2039815"/>
            <a:ext cx="2347133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CO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Una vez el pago del certificado este registrado </a:t>
            </a:r>
            <a:r>
              <a:rPr lang="es-CO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dar clic en la barra horizontal y desplazarse hacia la derecha hasta encontrar el botón de </a:t>
            </a:r>
            <a:r>
              <a:rPr lang="es-CO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Descargar Recibo</a:t>
            </a:r>
            <a:r>
              <a:rPr lang="es-CO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just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sp>
        <p:nvSpPr>
          <p:cNvPr id="10" name="10 Rectángulo"/>
          <p:cNvSpPr/>
          <p:nvPr/>
        </p:nvSpPr>
        <p:spPr>
          <a:xfrm flipH="1">
            <a:off x="5810925" y="4304231"/>
            <a:ext cx="94122" cy="132302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EEE3F1A-8AD6-4B80-8E10-4071FC503E30}"/>
              </a:ext>
            </a:extLst>
          </p:cNvPr>
          <p:cNvSpPr txBox="1"/>
          <p:nvPr/>
        </p:nvSpPr>
        <p:spPr>
          <a:xfrm>
            <a:off x="578431" y="150199"/>
            <a:ext cx="9989923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457200"/>
            <a:r>
              <a:rPr lang="es-CO" sz="54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Descarga del Certificado</a:t>
            </a:r>
          </a:p>
          <a:p>
            <a:pPr marL="914400" indent="-914400" defTabSz="457200">
              <a:buAutoNum type="arabicPeriod"/>
            </a:pPr>
            <a:endParaRPr lang="es-CO" sz="6000" b="1" dirty="0">
              <a:ln/>
              <a:solidFill>
                <a:schemeClr val="accent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268416" y="4602705"/>
            <a:ext cx="772843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NOTA: </a:t>
            </a:r>
            <a:r>
              <a:rPr lang="es-E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Recuerde que el certificado solo permite </a:t>
            </a:r>
            <a:r>
              <a:rPr lang="es-E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una descarga</a:t>
            </a:r>
            <a:r>
              <a:rPr lang="es-E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, por </a:t>
            </a:r>
            <a:r>
              <a:rPr lang="es-E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favor </a:t>
            </a:r>
            <a:r>
              <a:rPr lang="es-E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realizarla</a:t>
            </a:r>
            <a:endParaRPr lang="es-ES" sz="2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algn="just"/>
            <a:endParaRPr lang="es-ES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  <a:p>
            <a:pPr algn="just"/>
            <a:r>
              <a:rPr lang="es-E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desde </a:t>
            </a:r>
            <a:r>
              <a:rPr lang="es-E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un </a:t>
            </a:r>
            <a:r>
              <a:rPr lang="es-E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portátil</a:t>
            </a:r>
            <a:r>
              <a:rPr lang="es-E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 o </a:t>
            </a:r>
            <a:r>
              <a:rPr lang="es-E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equipo de computo de escritorio</a:t>
            </a:r>
            <a:r>
              <a:rPr lang="es-E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.</a:t>
            </a:r>
            <a:endParaRPr lang="es-ES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651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31112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454</Words>
  <Application>Microsoft Office PowerPoint</Application>
  <PresentationFormat>Panorámica</PresentationFormat>
  <Paragraphs>100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Cambria</vt:lpstr>
      <vt:lpstr>Comic Sans MS</vt:lpstr>
      <vt:lpstr>Palatino</vt:lpstr>
      <vt:lpstr>Wingdings</vt:lpstr>
      <vt:lpstr>Tema de Office</vt:lpstr>
      <vt:lpstr>Presentación de PowerPoint</vt:lpstr>
      <vt:lpstr>OFICINA DE REGISTRO Y CONTROL ACADÉMICO </vt:lpstr>
      <vt:lpstr>Sabías que…. Ahora puede solicitar los certificados desde su SAC ??? </vt:lpstr>
      <vt:lpstr>TIPOS DE CERTIFICADO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Leidy Milena Rodriguez Pulido</cp:lastModifiedBy>
  <cp:revision>30</cp:revision>
  <dcterms:created xsi:type="dcterms:W3CDTF">2023-12-19T15:28:47Z</dcterms:created>
  <dcterms:modified xsi:type="dcterms:W3CDTF">2024-01-29T20:47:10Z</dcterms:modified>
</cp:coreProperties>
</file>